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91" r:id="rId2"/>
    <p:sldId id="292" r:id="rId3"/>
    <p:sldId id="257" r:id="rId4"/>
    <p:sldId id="270" r:id="rId5"/>
    <p:sldId id="294" r:id="rId6"/>
    <p:sldId id="293" r:id="rId7"/>
    <p:sldId id="286" r:id="rId8"/>
    <p:sldId id="284" r:id="rId9"/>
    <p:sldId id="261" r:id="rId10"/>
    <p:sldId id="288" r:id="rId11"/>
    <p:sldId id="262" r:id="rId12"/>
    <p:sldId id="260" r:id="rId13"/>
    <p:sldId id="266" r:id="rId14"/>
    <p:sldId id="283" r:id="rId15"/>
    <p:sldId id="287" r:id="rId16"/>
    <p:sldId id="280" r:id="rId17"/>
    <p:sldId id="276" r:id="rId18"/>
    <p:sldId id="279" r:id="rId19"/>
    <p:sldId id="277" r:id="rId20"/>
    <p:sldId id="278" r:id="rId21"/>
    <p:sldId id="264" r:id="rId22"/>
    <p:sldId id="281" r:id="rId23"/>
    <p:sldId id="282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erlin Sans FB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ECECEC"/>
    <a:srgbClr val="D7D7D7"/>
    <a:srgbClr val="CCCCFF"/>
    <a:srgbClr val="F8B43A"/>
    <a:srgbClr val="008000"/>
    <a:srgbClr val="006666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32" autoAdjust="0"/>
    <p:restoredTop sz="84833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49EC92E3-CB80-43D3-A85B-162A3EC922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C92E3-CB80-43D3-A85B-162A3EC922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088DD-DC82-4C61-91AC-9080F64D569E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second order attack</a:t>
            </a:r>
            <a:r>
              <a:rPr lang="en-US" baseline="0" dirty="0" smtClean="0"/>
              <a:t> detection or data memory bit flips or reliability problems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AECB3-D78F-4793-BDC2-8CE470C68435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8EEF2-C8BA-418D-844C-53A90DC7916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BFB6F-1342-4883-A6D8-8A43A7B9A91B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D9430-66F7-41ED-88CA-50EF2C165117}" type="slidenum">
              <a:rPr lang="en-US"/>
              <a:pPr/>
              <a:t>16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D9A24-6D02-4CCB-A4CD-144896186EF1}" type="slidenum">
              <a:rPr lang="en-US"/>
              <a:pPr/>
              <a:t>17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52168-A56D-4930-AB05-9309699DB855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13A47-D303-4A85-9C0C-4DD381B57186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206F7-4CEF-42E5-8CD8-ACBCDF891DA1}" type="slidenum">
              <a:rPr lang="en-US"/>
              <a:pPr/>
              <a:t>20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E80A4-4A5B-4E3E-B899-DC8D6C0DE35D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46358-7A92-4FF1-9445-6CDB44C0F284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41A07-7B3A-444B-BF9C-2532939D48E0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791C5-1DF3-4D79-A0D5-68E8FF40DC3E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95B69-D9FC-479B-B609-BF4C5D352B70}" type="slidenum">
              <a:rPr lang="en-US"/>
              <a:pPr/>
              <a:t>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C92E3-CB80-43D3-A85B-162A3EC922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9E46D-F0AC-4FA8-B4AB-2D3D73086FC6}" type="slidenum">
              <a:rPr lang="en-US"/>
              <a:pPr/>
              <a:t>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HW technique - Dedicated processor.. Another</a:t>
            </a:r>
            <a:r>
              <a:rPr lang="en-US" baseline="0" dirty="0" smtClean="0"/>
              <a:t> approach used by the same author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1D4F4-085C-4A09-BBBD-CC2558F500E2}" type="slidenum">
              <a:rPr lang="en-US"/>
              <a:pPr/>
              <a:t>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581E8-ABC1-4E1A-B57B-586BB624E857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87540-70DF-4A4F-89A2-6F82286D805B}" type="slidenum">
              <a:rPr lang="en-US"/>
              <a:pPr/>
              <a:t>10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err="1" smtClean="0"/>
              <a:t>Algos</a:t>
            </a:r>
            <a:r>
              <a:rPr lang="en-US" dirty="0" smtClean="0"/>
              <a:t>: time</a:t>
            </a:r>
            <a:r>
              <a:rPr lang="en-US" baseline="0" dirty="0" smtClean="0"/>
              <a:t> consuming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31A4-4808-4BCC-929B-C04DBAF11475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Fbb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security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FB1072-FFA8-4260-8C8D-39781DA4B67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0" descr="presentation_background_wh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 descr="thinkahead_powerpoint_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096000"/>
            <a:ext cx="2501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F500C-00F4-4DFE-9167-A55FEB802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76200"/>
            <a:ext cx="21272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76200"/>
            <a:ext cx="623093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BB25-E4ED-4E2F-8EFA-3337099E3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76CB30-051F-4D2D-8DBB-12EB6182E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60E0D5-F28F-4843-A23D-0F91073C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331A-7461-4DDB-AE1F-AEADDB3B7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C95C1-F161-4BF5-ABF0-3215D22A6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4C531-AD8C-4B30-9470-70746CAED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FCE5-EE6F-4C00-BB28-F2C77E3F8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E90D-BB0A-4DF3-802D-43B58D75E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C290-260B-42D6-820E-2A360BBD9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FA69-B601-4229-BD16-C83E5D628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E128-9EED-4ED4-9CD1-B0B0A1896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>
            <a:lum bright="-40000" contras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007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191A9BE-235E-4D13-9B65-D0BE993F13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57150">
            <a:solidFill>
              <a:srgbClr val="F8B43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914400"/>
            <a:ext cx="8488362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Title of Selected Paper:</a:t>
            </a:r>
          </a:p>
          <a:p>
            <a:endParaRPr lang="en-US" dirty="0" smtClean="0"/>
          </a:p>
          <a:p>
            <a:pPr algn="ctr"/>
            <a:r>
              <a:rPr lang="en-US" sz="3200" b="1" dirty="0" smtClean="0"/>
              <a:t>	IMPRES: Integrated Monitoring for Processor Reliability and Security</a:t>
            </a:r>
          </a:p>
          <a:p>
            <a:pPr algn="ctr"/>
            <a:r>
              <a:rPr lang="en-US" sz="1800" dirty="0" smtClean="0"/>
              <a:t>Authors:</a:t>
            </a:r>
          </a:p>
          <a:p>
            <a:pPr algn="r"/>
            <a:r>
              <a:rPr lang="en-US" sz="1800" dirty="0" smtClean="0"/>
              <a:t> </a:t>
            </a:r>
            <a:r>
              <a:rPr lang="en-US" sz="1800" dirty="0" err="1" smtClean="0"/>
              <a:t>Roshan</a:t>
            </a:r>
            <a:r>
              <a:rPr lang="en-US" sz="1800" dirty="0" smtClean="0"/>
              <a:t> G. </a:t>
            </a:r>
            <a:r>
              <a:rPr lang="en-US" sz="1800" dirty="0" err="1" smtClean="0"/>
              <a:t>Ragel</a:t>
            </a:r>
            <a:r>
              <a:rPr lang="en-US" sz="1800" dirty="0" smtClean="0"/>
              <a:t> and Sri </a:t>
            </a:r>
            <a:r>
              <a:rPr lang="en-US" sz="1800" dirty="0" err="1" smtClean="0"/>
              <a:t>Parameswaran</a:t>
            </a:r>
            <a:endParaRPr lang="en-US" sz="1800" dirty="0" smtClean="0"/>
          </a:p>
          <a:p>
            <a:pPr algn="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                                                       Presented by:</a:t>
            </a:r>
          </a:p>
          <a:p>
            <a:pPr algn="r"/>
            <a:r>
              <a:rPr lang="en-US" sz="1800" dirty="0" err="1" smtClean="0"/>
              <a:t>Arjun</a:t>
            </a:r>
            <a:r>
              <a:rPr lang="en-US" sz="1800" dirty="0" smtClean="0"/>
              <a:t> </a:t>
            </a:r>
            <a:r>
              <a:rPr lang="en-US" sz="1800" dirty="0" err="1" smtClean="0"/>
              <a:t>Prakash</a:t>
            </a:r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609600" y="1524000"/>
            <a:ext cx="1905000" cy="457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100" dirty="0" err="1">
                <a:latin typeface="Arial Narrow" pitchFamily="34" charset="0"/>
              </a:rPr>
              <a:t>Chk</a:t>
            </a:r>
            <a:r>
              <a:rPr lang="en-US" sz="2100" dirty="0">
                <a:latin typeface="Arial Narrow" pitchFamily="34" charset="0"/>
              </a:rPr>
              <a:t> e-checksum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Inst1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Inst2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Inst3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Inst4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Inst5</a:t>
            </a:r>
          </a:p>
          <a:p>
            <a:endParaRPr lang="en-US" sz="2100" dirty="0">
              <a:latin typeface="Arial Narrow" pitchFamily="34" charset="0"/>
            </a:endParaRPr>
          </a:p>
          <a:p>
            <a:r>
              <a:rPr lang="en-US" sz="2100" dirty="0">
                <a:latin typeface="Arial Narrow" pitchFamily="34" charset="0"/>
              </a:rPr>
              <a:t>CFI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Check-summing at Runtime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645025" y="1860550"/>
            <a:ext cx="1743075" cy="538163"/>
          </a:xfrm>
          <a:prstGeom prst="rect">
            <a:avLst/>
          </a:prstGeom>
          <a:solidFill>
            <a:srgbClr val="0066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e-checksum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4645025" y="3476625"/>
            <a:ext cx="1743075" cy="53975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e-checksum’</a:t>
            </a:r>
          </a:p>
        </p:txBody>
      </p:sp>
      <p:grpSp>
        <p:nvGrpSpPr>
          <p:cNvPr id="84038" name="Group 70"/>
          <p:cNvGrpSpPr>
            <a:grpSpLocks/>
          </p:cNvGrpSpPr>
          <p:nvPr/>
        </p:nvGrpSpPr>
        <p:grpSpPr bwMode="auto">
          <a:xfrm>
            <a:off x="1524000" y="2286000"/>
            <a:ext cx="2773362" cy="539750"/>
            <a:chOff x="883" y="1511"/>
            <a:chExt cx="1747" cy="340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782" y="1511"/>
              <a:ext cx="848" cy="34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Chksum</a:t>
              </a:r>
              <a:r>
                <a:rPr lang="en-US" sz="2000" b="1" baseline="-25000">
                  <a:latin typeface="Arial Narrow" pitchFamily="34" charset="0"/>
                </a:rPr>
                <a:t>1</a:t>
              </a:r>
            </a:p>
          </p:txBody>
        </p:sp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883" y="1579"/>
              <a:ext cx="863" cy="20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2514600" y="2133600"/>
            <a:ext cx="2133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7" name="Arc 29"/>
          <p:cNvSpPr>
            <a:spLocks/>
          </p:cNvSpPr>
          <p:nvPr/>
        </p:nvSpPr>
        <p:spPr bwMode="auto">
          <a:xfrm flipV="1">
            <a:off x="4340225" y="5202238"/>
            <a:ext cx="1176338" cy="754062"/>
          </a:xfrm>
          <a:custGeom>
            <a:avLst/>
            <a:gdLst>
              <a:gd name="G0" fmla="+- 69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199 h 21600"/>
              <a:gd name="T4" fmla="*/ 69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0" y="0"/>
                </a:moveTo>
                <a:cubicBezTo>
                  <a:pt x="23" y="0"/>
                  <a:pt x="46" y="-1"/>
                  <a:pt x="69" y="0"/>
                </a:cubicBezTo>
                <a:cubicBezTo>
                  <a:pt x="10685" y="0"/>
                  <a:pt x="19728" y="7715"/>
                  <a:pt x="21399" y="18199"/>
                </a:cubicBezTo>
              </a:path>
              <a:path w="21400" h="21600" stroke="0" extrusionOk="0">
                <a:moveTo>
                  <a:pt x="0" y="0"/>
                </a:moveTo>
                <a:cubicBezTo>
                  <a:pt x="23" y="0"/>
                  <a:pt x="46" y="-1"/>
                  <a:pt x="69" y="0"/>
                </a:cubicBezTo>
                <a:cubicBezTo>
                  <a:pt x="10685" y="0"/>
                  <a:pt x="19728" y="7715"/>
                  <a:pt x="21399" y="18199"/>
                </a:cubicBezTo>
                <a:lnTo>
                  <a:pt x="6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>
            <a:off x="4645025" y="4770438"/>
            <a:ext cx="1743075" cy="539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i="1">
                <a:solidFill>
                  <a:schemeClr val="bg1"/>
                </a:solidFill>
                <a:latin typeface="Arial" charset="0"/>
              </a:rPr>
              <a:t>Encrypt</a:t>
            </a:r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5516563" y="4016375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0" name="AutoShape 32"/>
          <p:cNvSpPr>
            <a:spLocks noChangeArrowheads="1"/>
          </p:cNvSpPr>
          <p:nvPr/>
        </p:nvSpPr>
        <p:spPr bwMode="auto">
          <a:xfrm>
            <a:off x="6521450" y="2614613"/>
            <a:ext cx="712788" cy="53975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 Black" pitchFamily="34" charset="0"/>
              </a:rPr>
              <a:t>=</a:t>
            </a:r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 flipV="1">
            <a:off x="6388100" y="3800475"/>
            <a:ext cx="5111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 flipV="1">
            <a:off x="6888163" y="3154363"/>
            <a:ext cx="0" cy="64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flipV="1">
            <a:off x="6388100" y="2076450"/>
            <a:ext cx="5111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 flipH="1">
            <a:off x="6888163" y="2076450"/>
            <a:ext cx="0" cy="538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7894638" y="2473325"/>
            <a:ext cx="563562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8000"/>
                </a:solidFill>
              </a:rPr>
              <a:t>√</a:t>
            </a:r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7259638" y="2722563"/>
            <a:ext cx="555625" cy="323850"/>
          </a:xfrm>
          <a:prstGeom prst="notchedRightArrow">
            <a:avLst>
              <a:gd name="adj1" fmla="val 50000"/>
              <a:gd name="adj2" fmla="val 428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39" name="Group 71"/>
          <p:cNvGrpSpPr>
            <a:grpSpLocks/>
          </p:cNvGrpSpPr>
          <p:nvPr/>
        </p:nvGrpSpPr>
        <p:grpSpPr bwMode="auto">
          <a:xfrm>
            <a:off x="1524000" y="2971800"/>
            <a:ext cx="2797174" cy="590550"/>
            <a:chOff x="868" y="1886"/>
            <a:chExt cx="1762" cy="372"/>
          </a:xfrm>
        </p:grpSpPr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1782" y="1919"/>
              <a:ext cx="848" cy="33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Arial Narrow" pitchFamily="34" charset="0"/>
                </a:rPr>
                <a:t>Chksum</a:t>
              </a:r>
              <a:r>
                <a:rPr lang="en-US" sz="2000" b="1" baseline="-25000" dirty="0">
                  <a:latin typeface="Arial Narrow" pitchFamily="34" charset="0"/>
                </a:rPr>
                <a:t>1-2</a:t>
              </a:r>
            </a:p>
          </p:txBody>
        </p:sp>
        <p:grpSp>
          <p:nvGrpSpPr>
            <p:cNvPr id="84022" name="Group 54"/>
            <p:cNvGrpSpPr>
              <a:grpSpLocks/>
            </p:cNvGrpSpPr>
            <p:nvPr/>
          </p:nvGrpSpPr>
          <p:grpSpPr bwMode="auto">
            <a:xfrm>
              <a:off x="868" y="1886"/>
              <a:ext cx="949" cy="299"/>
              <a:chOff x="868" y="1886"/>
              <a:chExt cx="949" cy="299"/>
            </a:xfrm>
          </p:grpSpPr>
          <p:sp>
            <p:nvSpPr>
              <p:cNvPr id="83985" name="AutoShape 17"/>
              <p:cNvSpPr>
                <a:spLocks noChangeArrowheads="1"/>
              </p:cNvSpPr>
              <p:nvPr/>
            </p:nvSpPr>
            <p:spPr bwMode="auto">
              <a:xfrm>
                <a:off x="868" y="1982"/>
                <a:ext cx="701" cy="2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1" name="Text Box 53"/>
              <p:cNvSpPr txBox="1">
                <a:spLocks noChangeArrowheads="1"/>
              </p:cNvSpPr>
              <p:nvPr/>
            </p:nvSpPr>
            <p:spPr bwMode="auto">
              <a:xfrm>
                <a:off x="1529" y="188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66"/>
                    </a:solidFill>
                    <a:latin typeface="Arial Narrow" pitchFamily="34" charset="0"/>
                  </a:rPr>
                  <a:t>+</a:t>
                </a:r>
              </a:p>
            </p:txBody>
          </p:sp>
        </p:grpSp>
      </p:grpSp>
      <p:grpSp>
        <p:nvGrpSpPr>
          <p:cNvPr id="84040" name="Group 72"/>
          <p:cNvGrpSpPr>
            <a:grpSpLocks/>
          </p:cNvGrpSpPr>
          <p:nvPr/>
        </p:nvGrpSpPr>
        <p:grpSpPr bwMode="auto">
          <a:xfrm>
            <a:off x="1547813" y="3625850"/>
            <a:ext cx="2773362" cy="590550"/>
            <a:chOff x="883" y="1886"/>
            <a:chExt cx="1747" cy="372"/>
          </a:xfrm>
        </p:grpSpPr>
        <p:sp>
          <p:nvSpPr>
            <p:cNvPr id="84041" name="Rectangle 73"/>
            <p:cNvSpPr>
              <a:spLocks noChangeArrowheads="1"/>
            </p:cNvSpPr>
            <p:nvPr/>
          </p:nvSpPr>
          <p:spPr bwMode="auto">
            <a:xfrm>
              <a:off x="1782" y="1919"/>
              <a:ext cx="848" cy="33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Chksum</a:t>
              </a:r>
              <a:r>
                <a:rPr lang="en-US" sz="2000" b="1" baseline="-25000">
                  <a:latin typeface="Arial Narrow" pitchFamily="34" charset="0"/>
                </a:rPr>
                <a:t>1-3</a:t>
              </a:r>
            </a:p>
          </p:txBody>
        </p:sp>
        <p:grpSp>
          <p:nvGrpSpPr>
            <p:cNvPr id="84042" name="Group 74"/>
            <p:cNvGrpSpPr>
              <a:grpSpLocks/>
            </p:cNvGrpSpPr>
            <p:nvPr/>
          </p:nvGrpSpPr>
          <p:grpSpPr bwMode="auto">
            <a:xfrm>
              <a:off x="883" y="1886"/>
              <a:ext cx="934" cy="304"/>
              <a:chOff x="883" y="1886"/>
              <a:chExt cx="934" cy="304"/>
            </a:xfrm>
          </p:grpSpPr>
          <p:sp>
            <p:nvSpPr>
              <p:cNvPr id="84043" name="AutoShape 75"/>
              <p:cNvSpPr>
                <a:spLocks noChangeArrowheads="1"/>
              </p:cNvSpPr>
              <p:nvPr/>
            </p:nvSpPr>
            <p:spPr bwMode="auto">
              <a:xfrm>
                <a:off x="883" y="1987"/>
                <a:ext cx="701" cy="2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4" name="Text Box 76"/>
              <p:cNvSpPr txBox="1">
                <a:spLocks noChangeArrowheads="1"/>
              </p:cNvSpPr>
              <p:nvPr/>
            </p:nvSpPr>
            <p:spPr bwMode="auto">
              <a:xfrm>
                <a:off x="1529" y="188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66"/>
                    </a:solidFill>
                    <a:latin typeface="Arial Narrow" pitchFamily="34" charset="0"/>
                  </a:rPr>
                  <a:t>+</a:t>
                </a:r>
              </a:p>
            </p:txBody>
          </p:sp>
        </p:grpSp>
      </p:grpSp>
      <p:grpSp>
        <p:nvGrpSpPr>
          <p:cNvPr id="84045" name="Group 77"/>
          <p:cNvGrpSpPr>
            <a:grpSpLocks/>
          </p:cNvGrpSpPr>
          <p:nvPr/>
        </p:nvGrpSpPr>
        <p:grpSpPr bwMode="auto">
          <a:xfrm>
            <a:off x="1557338" y="4267200"/>
            <a:ext cx="2773362" cy="590550"/>
            <a:chOff x="883" y="1886"/>
            <a:chExt cx="1747" cy="372"/>
          </a:xfrm>
        </p:grpSpPr>
        <p:sp>
          <p:nvSpPr>
            <p:cNvPr id="84046" name="Rectangle 78"/>
            <p:cNvSpPr>
              <a:spLocks noChangeArrowheads="1"/>
            </p:cNvSpPr>
            <p:nvPr/>
          </p:nvSpPr>
          <p:spPr bwMode="auto">
            <a:xfrm>
              <a:off x="1782" y="1919"/>
              <a:ext cx="848" cy="33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Chksum</a:t>
              </a:r>
              <a:r>
                <a:rPr lang="en-US" sz="2000" b="1" baseline="-25000">
                  <a:latin typeface="Arial Narrow" pitchFamily="34" charset="0"/>
                </a:rPr>
                <a:t>1-4</a:t>
              </a:r>
            </a:p>
          </p:txBody>
        </p:sp>
        <p:grpSp>
          <p:nvGrpSpPr>
            <p:cNvPr id="84047" name="Group 79"/>
            <p:cNvGrpSpPr>
              <a:grpSpLocks/>
            </p:cNvGrpSpPr>
            <p:nvPr/>
          </p:nvGrpSpPr>
          <p:grpSpPr bwMode="auto">
            <a:xfrm>
              <a:off x="883" y="1886"/>
              <a:ext cx="934" cy="304"/>
              <a:chOff x="883" y="1886"/>
              <a:chExt cx="934" cy="304"/>
            </a:xfrm>
          </p:grpSpPr>
          <p:sp>
            <p:nvSpPr>
              <p:cNvPr id="84048" name="AutoShape 80"/>
              <p:cNvSpPr>
                <a:spLocks noChangeArrowheads="1"/>
              </p:cNvSpPr>
              <p:nvPr/>
            </p:nvSpPr>
            <p:spPr bwMode="auto">
              <a:xfrm>
                <a:off x="883" y="1987"/>
                <a:ext cx="701" cy="2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9" name="Text Box 81"/>
              <p:cNvSpPr txBox="1">
                <a:spLocks noChangeArrowheads="1"/>
              </p:cNvSpPr>
              <p:nvPr/>
            </p:nvSpPr>
            <p:spPr bwMode="auto">
              <a:xfrm>
                <a:off x="1529" y="188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66"/>
                    </a:solidFill>
                    <a:latin typeface="Arial Narrow" pitchFamily="34" charset="0"/>
                  </a:rPr>
                  <a:t>+</a:t>
                </a:r>
              </a:p>
            </p:txBody>
          </p:sp>
        </p:grpSp>
      </p:grpSp>
      <p:grpSp>
        <p:nvGrpSpPr>
          <p:cNvPr id="84050" name="Group 82"/>
          <p:cNvGrpSpPr>
            <a:grpSpLocks/>
          </p:cNvGrpSpPr>
          <p:nvPr/>
        </p:nvGrpSpPr>
        <p:grpSpPr bwMode="auto">
          <a:xfrm>
            <a:off x="1555750" y="4921250"/>
            <a:ext cx="2773363" cy="590550"/>
            <a:chOff x="883" y="1886"/>
            <a:chExt cx="1747" cy="372"/>
          </a:xfrm>
        </p:grpSpPr>
        <p:sp>
          <p:nvSpPr>
            <p:cNvPr id="84051" name="Rectangle 83"/>
            <p:cNvSpPr>
              <a:spLocks noChangeArrowheads="1"/>
            </p:cNvSpPr>
            <p:nvPr/>
          </p:nvSpPr>
          <p:spPr bwMode="auto">
            <a:xfrm>
              <a:off x="1782" y="1919"/>
              <a:ext cx="848" cy="33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Chksum</a:t>
              </a:r>
              <a:r>
                <a:rPr lang="en-US" sz="2000" b="1" baseline="-25000">
                  <a:latin typeface="Arial Narrow" pitchFamily="34" charset="0"/>
                </a:rPr>
                <a:t>1-5</a:t>
              </a:r>
              <a:endParaRPr lang="en-US" sz="700" b="1">
                <a:latin typeface="Arial Narrow" pitchFamily="34" charset="0"/>
              </a:endParaRPr>
            </a:p>
          </p:txBody>
        </p:sp>
        <p:grpSp>
          <p:nvGrpSpPr>
            <p:cNvPr id="84052" name="Group 84"/>
            <p:cNvGrpSpPr>
              <a:grpSpLocks/>
            </p:cNvGrpSpPr>
            <p:nvPr/>
          </p:nvGrpSpPr>
          <p:grpSpPr bwMode="auto">
            <a:xfrm>
              <a:off x="883" y="1886"/>
              <a:ext cx="934" cy="304"/>
              <a:chOff x="883" y="1886"/>
              <a:chExt cx="934" cy="304"/>
            </a:xfrm>
          </p:grpSpPr>
          <p:sp>
            <p:nvSpPr>
              <p:cNvPr id="84053" name="AutoShape 85"/>
              <p:cNvSpPr>
                <a:spLocks noChangeArrowheads="1"/>
              </p:cNvSpPr>
              <p:nvPr/>
            </p:nvSpPr>
            <p:spPr bwMode="auto">
              <a:xfrm>
                <a:off x="883" y="1987"/>
                <a:ext cx="701" cy="2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86"/>
              <p:cNvSpPr txBox="1">
                <a:spLocks noChangeArrowheads="1"/>
              </p:cNvSpPr>
              <p:nvPr/>
            </p:nvSpPr>
            <p:spPr bwMode="auto">
              <a:xfrm>
                <a:off x="1529" y="188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66"/>
                    </a:solidFill>
                    <a:latin typeface="Arial Narrow" pitchFamily="34" charset="0"/>
                  </a:rPr>
                  <a:t>+</a:t>
                </a:r>
              </a:p>
            </p:txBody>
          </p:sp>
        </p:grpSp>
      </p:grpSp>
      <p:grpSp>
        <p:nvGrpSpPr>
          <p:cNvPr id="84055" name="Group 87"/>
          <p:cNvGrpSpPr>
            <a:grpSpLocks/>
          </p:cNvGrpSpPr>
          <p:nvPr/>
        </p:nvGrpSpPr>
        <p:grpSpPr bwMode="auto">
          <a:xfrm>
            <a:off x="1524000" y="5562600"/>
            <a:ext cx="2771775" cy="569913"/>
            <a:chOff x="883" y="1886"/>
            <a:chExt cx="1746" cy="359"/>
          </a:xfrm>
        </p:grpSpPr>
        <p:sp>
          <p:nvSpPr>
            <p:cNvPr id="84056" name="Rectangle 88"/>
            <p:cNvSpPr>
              <a:spLocks noChangeArrowheads="1"/>
            </p:cNvSpPr>
            <p:nvPr/>
          </p:nvSpPr>
          <p:spPr bwMode="auto">
            <a:xfrm>
              <a:off x="1781" y="1906"/>
              <a:ext cx="848" cy="33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err="1">
                  <a:latin typeface="Arial Narrow" pitchFamily="34" charset="0"/>
                </a:rPr>
                <a:t>Chksum</a:t>
              </a:r>
              <a:r>
                <a:rPr lang="en-US" sz="2000" b="1" baseline="-25000" dirty="0" err="1">
                  <a:latin typeface="Arial Narrow" pitchFamily="34" charset="0"/>
                </a:rPr>
                <a:t>BB</a:t>
              </a:r>
              <a:endParaRPr lang="en-US" sz="2000" b="1" baseline="-25000" dirty="0">
                <a:latin typeface="Arial Narrow" pitchFamily="34" charset="0"/>
              </a:endParaRPr>
            </a:p>
          </p:txBody>
        </p:sp>
        <p:grpSp>
          <p:nvGrpSpPr>
            <p:cNvPr id="84057" name="Group 89"/>
            <p:cNvGrpSpPr>
              <a:grpSpLocks/>
            </p:cNvGrpSpPr>
            <p:nvPr/>
          </p:nvGrpSpPr>
          <p:grpSpPr bwMode="auto">
            <a:xfrm>
              <a:off x="883" y="1886"/>
              <a:ext cx="934" cy="304"/>
              <a:chOff x="883" y="1886"/>
              <a:chExt cx="934" cy="304"/>
            </a:xfrm>
          </p:grpSpPr>
          <p:sp>
            <p:nvSpPr>
              <p:cNvPr id="84058" name="AutoShape 90"/>
              <p:cNvSpPr>
                <a:spLocks noChangeArrowheads="1"/>
              </p:cNvSpPr>
              <p:nvPr/>
            </p:nvSpPr>
            <p:spPr bwMode="auto">
              <a:xfrm>
                <a:off x="883" y="1987"/>
                <a:ext cx="701" cy="203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9" name="Text Box 91"/>
              <p:cNvSpPr txBox="1">
                <a:spLocks noChangeArrowheads="1"/>
              </p:cNvSpPr>
              <p:nvPr/>
            </p:nvSpPr>
            <p:spPr bwMode="auto">
              <a:xfrm>
                <a:off x="1529" y="188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66"/>
                    </a:solidFill>
                    <a:latin typeface="Arial Narrow" pitchFamily="34" charset="0"/>
                  </a:rPr>
                  <a:t>+</a:t>
                </a:r>
              </a:p>
            </p:txBody>
          </p:sp>
        </p:grpSp>
      </p:grpSp>
      <p:sp>
        <p:nvSpPr>
          <p:cNvPr id="84060" name="Text Box 92"/>
          <p:cNvSpPr txBox="1">
            <a:spLocks noChangeArrowheads="1"/>
          </p:cNvSpPr>
          <p:nvPr/>
        </p:nvSpPr>
        <p:spPr bwMode="auto">
          <a:xfrm>
            <a:off x="457200" y="9906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Narrow" pitchFamily="34" charset="0"/>
              </a:rPr>
              <a:t>A Typical Basic Block</a:t>
            </a:r>
          </a:p>
        </p:txBody>
      </p:sp>
      <p:sp>
        <p:nvSpPr>
          <p:cNvPr id="48" name="TextBox 47"/>
          <p:cNvSpPr txBox="1"/>
          <p:nvPr/>
        </p:nvSpPr>
        <p:spPr>
          <a:xfrm rot="20050930">
            <a:off x="51864" y="3881765"/>
            <a:ext cx="3392243" cy="1631216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Incremental checksum recalculation:- Does not accumulate workload to particular points in the program flow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 rot="20331280">
            <a:off x="5724007" y="4660068"/>
            <a:ext cx="3195226" cy="923330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Encryption (a time consuming task) is  used only when it is required. Decreases overhead!</a:t>
            </a:r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40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9" grpId="0" build="allAtOnce" animBg="1"/>
      <p:bldP spid="83973" grpId="0" animBg="1"/>
      <p:bldP spid="83976" grpId="0" animBg="1"/>
      <p:bldP spid="83994" grpId="0" animBg="1"/>
      <p:bldP spid="83997" grpId="0" animBg="1"/>
      <p:bldP spid="83998" grpId="0" animBg="1"/>
      <p:bldP spid="83999" grpId="0" animBg="1"/>
      <p:bldP spid="84000" grpId="0" animBg="1"/>
      <p:bldP spid="84005" grpId="0" animBg="1"/>
      <p:bldP spid="84007" grpId="0" animBg="1"/>
      <p:bldP spid="84012" grpId="0" animBg="1"/>
      <p:bldP spid="84013" grpId="0" animBg="1"/>
      <p:bldP spid="84015" grpId="0" animBg="1"/>
      <p:bldP spid="84016" grpId="0" animBg="1"/>
      <p:bldP spid="84060" grpId="0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8600" y="1066800"/>
          <a:ext cx="8763000" cy="2819400"/>
        </p:xfrm>
        <a:graphic>
          <a:graphicData uri="http://schemas.openxmlformats.org/presentationml/2006/ole">
            <p:oleObj spid="_x0000_s30723" name="Visio" r:id="rId4" imgW="6466942" imgH="1509065" progId="">
              <p:embed/>
            </p:oleObj>
          </a:graphicData>
        </a:graphic>
      </p:graphicFrame>
      <p:sp>
        <p:nvSpPr>
          <p:cNvPr id="307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Injection Attack Detection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Static time Check-summing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Load time encryption using hardware secret key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Runtime encrypted check-summing and</a:t>
            </a:r>
            <a:br>
              <a:rPr lang="en-US" sz="2400" dirty="0"/>
            </a:br>
            <a:r>
              <a:rPr lang="en-US" sz="2400" dirty="0" smtClean="0"/>
              <a:t>comparison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fBB</a:t>
            </a:r>
            <a:r>
              <a:rPr lang="en-US" sz="2400" dirty="0" smtClean="0"/>
              <a:t> flag : Set only when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0800186">
            <a:off x="3011899" y="4455152"/>
            <a:ext cx="5715000" cy="1015663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Check Instructions at the beginning of BBs and micro instruction embedded into the machine instructions server as interface between H/w and S/w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69900" y="1371600"/>
            <a:ext cx="8140700" cy="3200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rgbClr val="99FF33"/>
                </a:solidFill>
                <a:latin typeface="Arial" charset="0"/>
              </a:rPr>
              <a:t>A code injection detector which require only a rudimentary software analysis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rgbClr val="99FF33"/>
                </a:solidFill>
                <a:latin typeface="Arial" charset="0"/>
              </a:rPr>
              <a:t>Instruction memory transient fault detector</a:t>
            </a:r>
            <a:br>
              <a:rPr lang="en-US" sz="2800" dirty="0">
                <a:solidFill>
                  <a:srgbClr val="99FF33"/>
                </a:solidFill>
                <a:latin typeface="Arial" charset="0"/>
              </a:rPr>
            </a:br>
            <a:r>
              <a:rPr lang="en-US" sz="2800" dirty="0">
                <a:solidFill>
                  <a:srgbClr val="99FF33"/>
                </a:solidFill>
                <a:latin typeface="Arial" charset="0"/>
              </a:rPr>
              <a:t>(</a:t>
            </a:r>
            <a:r>
              <a:rPr lang="en-US" sz="2800" dirty="0" smtClean="0">
                <a:solidFill>
                  <a:srgbClr val="99FF33"/>
                </a:solidFill>
                <a:latin typeface="Arial" charset="0"/>
              </a:rPr>
              <a:t>Single Event Upset </a:t>
            </a:r>
            <a:r>
              <a:rPr lang="en-US" sz="2800" dirty="0">
                <a:solidFill>
                  <a:srgbClr val="99FF33"/>
                </a:solidFill>
                <a:latin typeface="Arial" charset="0"/>
              </a:rPr>
              <a:t>in the instruction memory are fully detected with small latency)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rgbClr val="99FF33"/>
                </a:solidFill>
                <a:latin typeface="Arial" charset="0"/>
              </a:rPr>
              <a:t>Encrypted Basic Block Check-summing for code integrity violation detection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81000" y="4724400"/>
            <a:ext cx="8229600" cy="1295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×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Will only detect code injection attacks and will NOT detect any other security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threats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 &amp; Limitations</a:t>
            </a:r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Integrity Violation Model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990600"/>
          <a:ext cx="8382000" cy="4913313"/>
        </p:xfrm>
        <a:graphic>
          <a:graphicData uri="http://schemas.openxmlformats.org/presentationml/2006/ole">
            <p:oleObj spid="_x0000_s35843" name="Visio" r:id="rId4" imgW="6488582" imgH="3803904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Code Integrity Violation Model (2)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2438400" y="4191000"/>
          <a:ext cx="4957763" cy="1754188"/>
        </p:xfrm>
        <a:graphic>
          <a:graphicData uri="http://schemas.openxmlformats.org/presentationml/2006/ole">
            <p:oleObj spid="_x0000_s74756" name="Visio" r:id="rId4" imgW="2448720" imgH="866520" progId="">
              <p:embed/>
            </p:oleObj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33400" y="1066800"/>
            <a:ext cx="8153400" cy="2895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The model in the previous slide covers all the possible cases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All the combinations other than those presented in the previous slide are duplicates/subsets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Some duplicates are depicted below (D1 </a:t>
            </a:r>
            <a:r>
              <a:rPr lang="el-GR" sz="2800" dirty="0">
                <a:latin typeface="Arial" charset="0"/>
                <a:cs typeface="Arial" charset="0"/>
              </a:rPr>
              <a:t>ε</a:t>
            </a:r>
            <a:r>
              <a:rPr lang="en-US" sz="2800" dirty="0">
                <a:latin typeface="Arial" charset="0"/>
                <a:cs typeface="Arial" charset="0"/>
              </a:rPr>
              <a:t> T01, D2 </a:t>
            </a:r>
            <a:r>
              <a:rPr lang="el-GR" sz="2800" dirty="0">
                <a:latin typeface="Arial" charset="0"/>
                <a:cs typeface="Arial" charset="0"/>
              </a:rPr>
              <a:t>ε</a:t>
            </a:r>
            <a:r>
              <a:rPr lang="en-US" sz="2800" dirty="0">
                <a:latin typeface="Arial" charset="0"/>
                <a:cs typeface="Arial" charset="0"/>
              </a:rPr>
              <a:t> T09 and D3 </a:t>
            </a:r>
            <a:r>
              <a:rPr lang="el-GR" sz="2800" dirty="0">
                <a:latin typeface="Arial" charset="0"/>
                <a:cs typeface="Arial" charset="0"/>
              </a:rPr>
              <a:t>ε</a:t>
            </a:r>
            <a:r>
              <a:rPr lang="en-US" sz="2800" dirty="0">
                <a:latin typeface="Arial" charset="0"/>
                <a:cs typeface="Arial" charset="0"/>
              </a:rPr>
              <a:t> T14)</a:t>
            </a:r>
            <a:endParaRPr lang="el-GR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Violation Detection</a:t>
            </a:r>
            <a:endParaRPr lang="en-AU" dirty="0"/>
          </a:p>
        </p:txBody>
      </p:sp>
      <p:graphicFrame>
        <p:nvGraphicFramePr>
          <p:cNvPr id="82437" name="Group 517"/>
          <p:cNvGraphicFramePr>
            <a:graphicFrameLocks noGrp="1"/>
          </p:cNvGraphicFramePr>
          <p:nvPr>
            <p:ph idx="1"/>
          </p:nvPr>
        </p:nvGraphicFramePr>
        <p:xfrm>
          <a:off x="533400" y="685800"/>
          <a:ext cx="8077200" cy="5486400"/>
        </p:xfrm>
        <a:graphic>
          <a:graphicData uri="http://schemas.openxmlformats.org/drawingml/2006/table">
            <a:tbl>
              <a:tblPr/>
              <a:tblGrid>
                <a:gridCol w="1314450"/>
                <a:gridCol w="1949450"/>
                <a:gridCol w="2024063"/>
                <a:gridCol w="2789237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Original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Changed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Error Signal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T01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checksum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T02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T03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T04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undefined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SIGSYSM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T05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another CFI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T06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SIGNCFI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T07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SIGNCFI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T08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undefined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SIGSYSM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T09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T10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SIGNCFI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T11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CFI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SIGCKSM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T12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nonBI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undefined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SIGSYSM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T13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chk &amp; nonBIs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any insts.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SIG(CKSM/NCFI)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T14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whole BB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any insts.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SIG(CKSM/NCFI)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Hardware</a:t>
            </a:r>
            <a:endParaRPr lang="en-AU" dirty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33400" y="914400"/>
          <a:ext cx="8153400" cy="2760663"/>
        </p:xfrm>
        <a:graphic>
          <a:graphicData uri="http://schemas.openxmlformats.org/presentationml/2006/ole">
            <p:oleObj spid="_x0000_s68612" name="Visio" r:id="rId4" imgW="2705400" imgH="1379520" progId="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609600" y="3733800"/>
          <a:ext cx="5181600" cy="2405063"/>
        </p:xfrm>
        <a:graphic>
          <a:graphicData uri="http://schemas.openxmlformats.org/presentationml/2006/ole">
            <p:oleObj spid="_x0000_s68613" name="Visio" r:id="rId5" imgW="3062520" imgH="1422360" progId="">
              <p:embed/>
            </p:oleObj>
          </a:graphicData>
        </a:graphic>
      </p:graphicFrame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019800" y="3810000"/>
            <a:ext cx="2819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 Narrow" pitchFamily="34" charset="0"/>
              </a:rPr>
              <a:t>The encryption is performed in parallel to  the pipeline. A single encryption takes 18 clock cycles with a clock period 20x smaller than that of the processor.</a:t>
            </a:r>
            <a:endParaRPr lang="en-A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Flow</a:t>
            </a:r>
            <a:endParaRPr lang="en-AU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09600" y="3581398"/>
          <a:ext cx="7772400" cy="2133601"/>
        </p:xfrm>
        <a:graphic>
          <a:graphicData uri="http://schemas.openxmlformats.org/presentationml/2006/ole">
            <p:oleObj spid="_x0000_s64515" name="Visio" r:id="rId4" imgW="5063400" imgH="1330920" progId="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3400" y="838200"/>
          <a:ext cx="7772400" cy="2060604"/>
        </p:xfrm>
        <a:graphic>
          <a:graphicData uri="http://schemas.openxmlformats.org/presentationml/2006/ole">
            <p:oleObj spid="_x0000_s64516" name="Visio" r:id="rId5" imgW="3592678" imgH="952805" progId="">
              <p:embed/>
            </p:oleObj>
          </a:graphicData>
        </a:graphic>
      </p:graphicFrame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62000" y="30480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(a) Software Instrumentation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62000" y="57150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(b) IMPRES Hardware Model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8013" cy="2500313"/>
        </p:xfrm>
        <a:graphic>
          <a:graphicData uri="http://schemas.openxmlformats.org/presentationml/2006/ole">
            <p:oleObj spid="_x0000_s67588" name="Visio" r:id="rId4" imgW="6049670" imgH="1837639" progId="">
              <p:embed/>
            </p:oleObj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57200" y="4403725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  <a:latin typeface="Arial" charset="0"/>
              </a:rPr>
              <a:t>SIGCHSM</a:t>
            </a:r>
            <a:r>
              <a:rPr lang="en-US" sz="2000">
                <a:latin typeface="Arial" charset="0"/>
              </a:rPr>
              <a:t> 	- Encrypted Checksum mismatch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  <a:latin typeface="Arial" charset="0"/>
              </a:rPr>
              <a:t>SIGNCFI</a:t>
            </a:r>
            <a:r>
              <a:rPr lang="en-US" sz="2000">
                <a:latin typeface="Arial" charset="0"/>
              </a:rPr>
              <a:t> 	- No Control Flow Instruction </a:t>
            </a:r>
          </a:p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  <a:latin typeface="Arial" charset="0"/>
              </a:rPr>
              <a:t>SIGSYSM</a:t>
            </a:r>
            <a:r>
              <a:rPr lang="en-US" sz="2000">
                <a:latin typeface="Arial" charset="0"/>
              </a:rPr>
              <a:t>	- System Error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28600" y="762000"/>
          <a:ext cx="8382000" cy="4849812"/>
        </p:xfrm>
        <a:graphic>
          <a:graphicData uri="http://schemas.openxmlformats.org/presentationml/2006/ole">
            <p:oleObj spid="_x0000_s65539" name="Chart" r:id="rId4" imgW="4553102" imgH="2257349" progId="Excel.Sheet.8">
              <p:embed/>
            </p:oleObj>
          </a:graphicData>
        </a:graphic>
      </p:graphicFrame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dirty="0"/>
              <a:t>Performance Overhead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81000" y="56388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Average performance overhead is </a:t>
            </a:r>
          </a:p>
        </p:txBody>
      </p:sp>
      <p:sp>
        <p:nvSpPr>
          <p:cNvPr id="7" name="TextBox 6"/>
          <p:cNvSpPr txBox="1"/>
          <p:nvPr/>
        </p:nvSpPr>
        <p:spPr>
          <a:xfrm rot="20431171">
            <a:off x="4989055" y="4459587"/>
            <a:ext cx="3581400" cy="830997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Blowfish benchmark performs better… Why?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is Code Injection Attack?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Related Work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Motivation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IMPRES Architecture – An overview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Software Instrumentation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Code Injection Attack Detection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Check-summing at Runtime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Contribution and Limitations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Code Integrity Violation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Encryption Hardware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Flow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56" name="Rectangle 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Hardware and Memory Overheads</a:t>
            </a:r>
            <a:endParaRPr lang="en-AU" sz="4000"/>
          </a:p>
        </p:txBody>
      </p:sp>
      <p:graphicFrame>
        <p:nvGraphicFramePr>
          <p:cNvPr id="66588" name="Object 28"/>
          <p:cNvGraphicFramePr>
            <a:graphicFrameLocks noChangeAspect="1"/>
          </p:cNvGraphicFramePr>
          <p:nvPr>
            <p:ph sz="half" idx="1"/>
          </p:nvPr>
        </p:nvGraphicFramePr>
        <p:xfrm>
          <a:off x="381000" y="2895600"/>
          <a:ext cx="8229600" cy="3048000"/>
        </p:xfrm>
        <a:graphic>
          <a:graphicData uri="http://schemas.openxmlformats.org/presentationml/2006/ole">
            <p:oleObj spid="_x0000_s66588" name="Chart" r:id="rId4" imgW="5581802" imgH="2390851" progId="Excel.Sheet.8">
              <p:embed/>
            </p:oleObj>
          </a:graphicData>
        </a:graphic>
      </p:graphicFrame>
      <p:graphicFrame>
        <p:nvGraphicFramePr>
          <p:cNvPr id="66657" name="Group 97"/>
          <p:cNvGraphicFramePr>
            <a:graphicFrameLocks noGrp="1"/>
          </p:cNvGraphicFramePr>
          <p:nvPr>
            <p:ph sz="half" idx="2"/>
          </p:nvPr>
        </p:nvGraphicFramePr>
        <p:xfrm>
          <a:off x="685800" y="1066800"/>
          <a:ext cx="7467600" cy="1706880"/>
        </p:xfrm>
        <a:graphic>
          <a:graphicData uri="http://schemas.openxmlformats.org/drawingml/2006/table">
            <a:tbl>
              <a:tblPr/>
              <a:tblGrid>
                <a:gridCol w="1888357"/>
                <a:gridCol w="1921643"/>
                <a:gridCol w="1371600"/>
                <a:gridCol w="2286000"/>
              </a:tblGrid>
              <a:tr h="581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Clock Period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(gates)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Leakage Power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watt)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Ordinary H/W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16.84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227077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IMPRES H/W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16.85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229143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483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Overhead (%)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0.91%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1.05%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4800" y="914401"/>
          <a:ext cx="8382000" cy="5105400"/>
        </p:xfrm>
        <a:graphic>
          <a:graphicData uri="http://schemas.openxmlformats.org/presentationml/2006/ole">
            <p:oleObj spid="_x0000_s32771" name="Chart" r:id="rId4" imgW="4067251" imgH="2714549" progId="Excel.Sheet.8">
              <p:embed/>
            </p:oleObj>
          </a:graphicData>
        </a:graphic>
      </p:graphicFrame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Injection Analysis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29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 Latency</a:t>
            </a:r>
            <a:endParaRPr lang="en-AU"/>
          </a:p>
        </p:txBody>
      </p:sp>
      <p:graphicFrame>
        <p:nvGraphicFramePr>
          <p:cNvPr id="70327" name="Group 695"/>
          <p:cNvGraphicFramePr>
            <a:graphicFrameLocks noGrp="1"/>
          </p:cNvGraphicFramePr>
          <p:nvPr>
            <p:ph sz="half" idx="1"/>
          </p:nvPr>
        </p:nvGraphicFramePr>
        <p:xfrm>
          <a:off x="228600" y="838200"/>
          <a:ext cx="8229600" cy="4568590"/>
        </p:xfrm>
        <a:graphic>
          <a:graphicData uri="http://schemas.openxmlformats.org/drawingml/2006/table">
            <a:tbl>
              <a:tblPr/>
              <a:tblGrid>
                <a:gridCol w="1128713"/>
                <a:gridCol w="1814512"/>
                <a:gridCol w="1860550"/>
                <a:gridCol w="1792288"/>
                <a:gridCol w="1633537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Activated At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Detected At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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(/bbsize)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T01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bbsize-1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T02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T03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T04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T05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bbsize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T06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T07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bbsize+1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T08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bbsize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T09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bbsize-2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T10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bbsize-2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T11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bbsize-2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T12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bbsize/2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bbsize-2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323" name="Object 691"/>
          <p:cNvGraphicFramePr>
            <a:graphicFrameLocks noChangeAspect="1"/>
          </p:cNvGraphicFramePr>
          <p:nvPr>
            <p:ph sz="half" idx="2"/>
          </p:nvPr>
        </p:nvGraphicFramePr>
        <p:xfrm>
          <a:off x="4953000" y="5410200"/>
          <a:ext cx="3429000" cy="762000"/>
        </p:xfrm>
        <a:graphic>
          <a:graphicData uri="http://schemas.openxmlformats.org/presentationml/2006/ole">
            <p:oleObj spid="_x0000_s70323" name="Equation" r:id="rId4" imgW="1942920" imgH="431640" progId="Equation.3">
              <p:embed/>
            </p:oleObj>
          </a:graphicData>
        </a:graphic>
      </p:graphicFrame>
      <p:sp>
        <p:nvSpPr>
          <p:cNvPr id="70296" name="Text Box 664"/>
          <p:cNvSpPr txBox="1">
            <a:spLocks noChangeArrowheads="1"/>
          </p:cNvSpPr>
          <p:nvPr/>
        </p:nvSpPr>
        <p:spPr bwMode="auto">
          <a:xfrm>
            <a:off x="838200" y="5638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Average Error Detection Latency = </a:t>
            </a:r>
            <a:endParaRPr lang="en-AU" sz="1800" dirty="0">
              <a:latin typeface="Arial" charset="0"/>
            </a:endParaRPr>
          </a:p>
        </p:txBody>
      </p:sp>
      <p:graphicFrame>
        <p:nvGraphicFramePr>
          <p:cNvPr id="70297" name="Rectangle 66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0297" name="Equation" r:id="rId5" imgW="0" imgH="0" progId="Equation.3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Conclusions</a:t>
            </a:r>
            <a:endParaRPr lang="en-AU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/>
              <a:t>Code Injection Attacks are still Real</a:t>
            </a:r>
          </a:p>
          <a:p>
            <a:pPr>
              <a:buFont typeface="Wingdings" pitchFamily="2" charset="2"/>
              <a:buChar char="§"/>
            </a:pPr>
            <a:r>
              <a:rPr lang="en-AU"/>
              <a:t>IMPRES provides a low cost rudimentary solution to code injection attacks</a:t>
            </a:r>
          </a:p>
          <a:p>
            <a:pPr>
              <a:buFont typeface="Wingdings" pitchFamily="2" charset="2"/>
              <a:buChar char="§"/>
            </a:pPr>
            <a:r>
              <a:rPr lang="en-AU"/>
              <a:t>IMPRES’s overheads and detection latency are minimum</a:t>
            </a:r>
          </a:p>
          <a:p>
            <a:pPr>
              <a:buFont typeface="Wingdings" pitchFamily="2" charset="2"/>
              <a:buChar char="§"/>
            </a:pPr>
            <a:endParaRPr lang="en-A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286000"/>
            <a:ext cx="7772400" cy="1500187"/>
          </a:xfrm>
        </p:spPr>
        <p:txBody>
          <a:bodyPr/>
          <a:lstStyle/>
          <a:p>
            <a:r>
              <a:rPr lang="en-US" sz="3600" dirty="0" smtClean="0"/>
              <a:t>               THANK YOU!</a:t>
            </a:r>
            <a:endParaRPr lang="en-US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7" descr="Parchment"/>
          <p:cNvSpPr>
            <a:spLocks noChangeArrowheads="1"/>
          </p:cNvSpPr>
          <p:nvPr/>
        </p:nvSpPr>
        <p:spPr bwMode="auto">
          <a:xfrm>
            <a:off x="762000" y="4876800"/>
            <a:ext cx="2514600" cy="1371600"/>
          </a:xfrm>
          <a:prstGeom prst="star32">
            <a:avLst>
              <a:gd name="adj" fmla="val 37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Format String </a:t>
            </a:r>
          </a:p>
          <a:p>
            <a:pPr algn="ctr"/>
            <a:r>
              <a:rPr lang="en-US" sz="1800" b="1" dirty="0">
                <a:solidFill>
                  <a:schemeClr val="accent3">
                    <a:lumMod val="10000"/>
                  </a:schemeClr>
                </a:solidFill>
                <a:latin typeface="Arial" charset="0"/>
              </a:rPr>
              <a:t>Vulnerabilities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715000" y="2667000"/>
            <a:ext cx="3048000" cy="2057400"/>
          </a:xfrm>
          <a:prstGeom prst="irregularSeal1">
            <a:avLst/>
          </a:prstGeom>
          <a:gradFill rotWithShape="1">
            <a:gsLst>
              <a:gs pos="0">
                <a:srgbClr val="F3D49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Stack Based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Buffer Overflows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85800" y="2743200"/>
            <a:ext cx="2514600" cy="1447800"/>
          </a:xfrm>
          <a:prstGeom prst="star16">
            <a:avLst>
              <a:gd name="adj" fmla="val 37500"/>
            </a:avLst>
          </a:prstGeom>
          <a:solidFill>
            <a:srgbClr val="F3D49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Heap Based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Buffer Overflows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57200" y="1204913"/>
            <a:ext cx="82296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 Narrow" pitchFamily="34" charset="0"/>
              </a:rPr>
              <a:t>Attacks violating software integrity (dynamically changing instructions with the intention of gaining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access to a program</a:t>
            </a:r>
            <a:r>
              <a:rPr lang="en-US" sz="2800" b="1" dirty="0" smtClean="0">
                <a:latin typeface="Arial Narrow" pitchFamily="34" charset="0"/>
              </a:rPr>
              <a:t>) . Insertion of harmful instructions into the program stream.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657600" y="4191000"/>
            <a:ext cx="2743200" cy="1447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8B43A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Dangling Pointer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References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Code Injection Attacks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19687001">
            <a:off x="5152882" y="4464139"/>
            <a:ext cx="3973896" cy="1200329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47% of vulnerabilities reported from 1994-2004 were code injection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4" grpId="0" animBg="1"/>
      <p:bldP spid="25605" grpId="0" animBg="1"/>
      <p:bldP spid="2560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447800" y="838200"/>
            <a:ext cx="6400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AU" sz="2400" b="1" dirty="0">
                <a:latin typeface="Arial Narrow" pitchFamily="34" charset="0"/>
              </a:rPr>
              <a:t>Examples for Code Injection Attack (1</a:t>
            </a:r>
            <a:r>
              <a:rPr lang="en-AU" sz="2400" b="1" dirty="0" smtClean="0">
                <a:latin typeface="Arial Narrow" pitchFamily="34" charset="0"/>
              </a:rPr>
              <a:t>)</a:t>
            </a:r>
            <a:endParaRPr lang="en-AU" sz="2400" b="1" dirty="0">
              <a:latin typeface="Arial Narrow" pitchFamily="34" charset="0"/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Return Address Overwriting</a:t>
            </a:r>
            <a:endParaRPr lang="en-AU" sz="4000" dirty="0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09600" y="1371600"/>
          <a:ext cx="7848600" cy="4572000"/>
        </p:xfrm>
        <a:graphic>
          <a:graphicData uri="http://schemas.openxmlformats.org/presentationml/2006/ole">
            <p:oleObj spid="_x0000_s57349" name="Visio" r:id="rId4" imgW="6106897" imgH="4219727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Based Buffer Overflow</a:t>
            </a:r>
            <a:endParaRPr lang="en-US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>
            <p:ph idx="1"/>
          </p:nvPr>
        </p:nvGraphicFramePr>
        <p:xfrm>
          <a:off x="762000" y="1295400"/>
          <a:ext cx="7543800" cy="4800600"/>
        </p:xfrm>
        <a:graphic>
          <a:graphicData uri="http://schemas.openxmlformats.org/presentationml/2006/ole">
            <p:oleObj spid="_x0000_s124930" name="Visio" r:id="rId3" imgW="6157773" imgH="5797746" progId="">
              <p:embed/>
            </p:oleObj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95400" y="838200"/>
            <a:ext cx="6400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AU" sz="2400" b="1" dirty="0">
                <a:latin typeface="Arial Narrow" pitchFamily="34" charset="0"/>
              </a:rPr>
              <a:t>Examples for Code Injection Attack </a:t>
            </a:r>
            <a:r>
              <a:rPr lang="en-AU" sz="2400" b="1" dirty="0" smtClean="0">
                <a:latin typeface="Arial Narrow" pitchFamily="34" charset="0"/>
              </a:rPr>
              <a:t>(2)</a:t>
            </a:r>
            <a:endParaRPr lang="en-A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r>
              <a:rPr lang="en-US" dirty="0" smtClean="0"/>
              <a:t>Existing work on Code Injection detection can be categorized into:</a:t>
            </a:r>
          </a:p>
          <a:p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Software based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Static Technique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Detect Vulnerability at compile time (automated static code analysis)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Dynamic Technique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Methods to prove program behaves as expected at runtime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Software constructs to prove program behavior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Hardware based </a:t>
            </a:r>
            <a:r>
              <a:rPr lang="en-US" i="1" dirty="0" smtClean="0"/>
              <a:t>(Usually attack specific)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of additional co-processor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Addition co-processor &amp; hardware tables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Embedded Micro Monitoring - </a:t>
            </a:r>
            <a:r>
              <a:rPr lang="en-US" dirty="0" err="1" smtClean="0"/>
              <a:t>MicroInstruction</a:t>
            </a:r>
            <a:r>
              <a:rPr lang="en-US" dirty="0" smtClean="0"/>
              <a:t> routines to perform  in-line security monitoring (only partial support)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dirty="0" smtClean="0"/>
              <a:t>Motivation </a:t>
            </a:r>
            <a:endParaRPr lang="en-AU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86200"/>
            <a:ext cx="4038600" cy="1828800"/>
          </a:xfr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Software Approach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Huge Code-size Overhead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 Performance Penalty</a:t>
            </a:r>
          </a:p>
          <a:p>
            <a:pPr lvl="1">
              <a:lnSpc>
                <a:spcPct val="80000"/>
              </a:lnSpc>
            </a:pPr>
            <a:r>
              <a:rPr lang="en-AU" sz="2000" dirty="0"/>
              <a:t>Check-summing is </a:t>
            </a:r>
            <a:r>
              <a:rPr lang="en-US" sz="2000" dirty="0"/>
              <a:t> susceptible  to code injection attacks</a:t>
            </a:r>
            <a:endParaRPr lang="en-AU" sz="2000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1524000"/>
          <a:ext cx="3200400" cy="2209800"/>
        </p:xfrm>
        <a:graphic>
          <a:graphicData uri="http://schemas.openxmlformats.org/presentationml/2006/ole">
            <p:oleObj spid="_x0000_s79876" name="Visio" r:id="rId4" imgW="1978536" imgH="1798530" progId="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1524000"/>
          <a:ext cx="3678237" cy="2209800"/>
        </p:xfrm>
        <a:graphic>
          <a:graphicData uri="http://schemas.openxmlformats.org/presentationml/2006/ole">
            <p:oleObj spid="_x0000_s79879" name="Visio" r:id="rId5" imgW="2655508" imgH="1594930" progId="">
              <p:embed/>
            </p:oleObj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762000" y="7620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latin typeface="Arial Narrow" pitchFamily="34" charset="0"/>
              </a:rPr>
              <a:t>Solutions to Code Injection Attacks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648200" y="3886200"/>
            <a:ext cx="4114800" cy="1828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Hardware Approach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High Area Impact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Interfacing Problem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Memory/table limitations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Arial" charset="0"/>
              </a:rPr>
              <a:t>Scalability Problems</a:t>
            </a:r>
            <a:endParaRPr lang="en-AU" sz="200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550755">
            <a:off x="3693984" y="5075558"/>
            <a:ext cx="5029200" cy="1015663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IMPRES is a novel Hardware/Software technique at the granularity if micro-instructions to reduce overheads considerably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  <p:bldP spid="7987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844550" y="4064000"/>
            <a:ext cx="2203450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Software</a:t>
            </a:r>
          </a:p>
          <a:p>
            <a:pPr algn="ctr"/>
            <a:r>
              <a:rPr lang="en-US" sz="1800" dirty="0">
                <a:latin typeface="Arial" charset="0"/>
              </a:rPr>
              <a:t>Instrumentation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838200" y="2997200"/>
            <a:ext cx="2209800" cy="762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Compile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838200" y="5283200"/>
            <a:ext cx="2209800" cy="7620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Assemble &amp; Link</a:t>
            </a: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838200" y="1778000"/>
            <a:ext cx="2209800" cy="838200"/>
          </a:xfrm>
          <a:prstGeom prst="foldedCorner">
            <a:avLst>
              <a:gd name="adj" fmla="val 12500"/>
            </a:avLst>
          </a:prstGeom>
          <a:solidFill>
            <a:schemeClr val="accent4">
              <a:lumMod val="2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Arial" charset="0"/>
              </a:rPr>
              <a:t>Application</a:t>
            </a:r>
          </a:p>
          <a:p>
            <a:pPr algn="ctr"/>
            <a:r>
              <a:rPr lang="en-US" sz="2000" dirty="0">
                <a:latin typeface="Arial" charset="0"/>
              </a:rPr>
              <a:t>Source Code</a:t>
            </a:r>
          </a:p>
        </p:txBody>
      </p:sp>
      <p:sp>
        <p:nvSpPr>
          <p:cNvPr id="75795" name="AutoShape 19"/>
          <p:cNvSpPr>
            <a:spLocks noChangeArrowheads="1"/>
          </p:cNvSpPr>
          <p:nvPr/>
        </p:nvSpPr>
        <p:spPr bwMode="auto">
          <a:xfrm>
            <a:off x="3962400" y="2616200"/>
            <a:ext cx="1600200" cy="1371600"/>
          </a:xfrm>
          <a:prstGeom prst="lightningBolt">
            <a:avLst/>
          </a:prstGeom>
          <a:solidFill>
            <a:srgbClr val="F8B4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Code Injection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6324600" y="1676400"/>
            <a:ext cx="2057400" cy="990600"/>
          </a:xfrm>
          <a:prstGeom prst="flowChartPunchedTape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Code Injection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Detection</a:t>
            </a:r>
          </a:p>
        </p:txBody>
      </p:sp>
      <p:sp>
        <p:nvSpPr>
          <p:cNvPr id="75798" name="AutoShape 22"/>
          <p:cNvSpPr>
            <a:spLocks noChangeArrowheads="1"/>
          </p:cNvSpPr>
          <p:nvPr/>
        </p:nvSpPr>
        <p:spPr bwMode="auto">
          <a:xfrm rot="5400000">
            <a:off x="1714500" y="26543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 rot="5400000">
            <a:off x="1752600" y="37592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 rot="5400000">
            <a:off x="1714500" y="49403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5715000" y="3048000"/>
            <a:ext cx="2133600" cy="1752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accent3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Arial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IMPRES</a:t>
            </a:r>
          </a:p>
          <a:p>
            <a:pPr algn="ctr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HARDWARE</a:t>
            </a:r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auto">
          <a:xfrm rot="-1882380">
            <a:off x="4800600" y="4749800"/>
            <a:ext cx="1447800" cy="304800"/>
          </a:xfrm>
          <a:prstGeom prst="homePlate">
            <a:avLst>
              <a:gd name="adj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Secure</a:t>
            </a:r>
          </a:p>
        </p:txBody>
      </p:sp>
      <p:sp>
        <p:nvSpPr>
          <p:cNvPr id="7581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/>
              <a:t>IMPRES Architecture: An Overview</a:t>
            </a:r>
          </a:p>
        </p:txBody>
      </p:sp>
      <p:sp>
        <p:nvSpPr>
          <p:cNvPr id="75813" name="AutoShape 37"/>
          <p:cNvSpPr>
            <a:spLocks noChangeArrowheads="1"/>
          </p:cNvSpPr>
          <p:nvPr/>
        </p:nvSpPr>
        <p:spPr bwMode="auto">
          <a:xfrm>
            <a:off x="3429000" y="5283200"/>
            <a:ext cx="2209800" cy="762000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Instrumented</a:t>
            </a:r>
          </a:p>
          <a:p>
            <a:pPr algn="ctr"/>
            <a:r>
              <a:rPr lang="en-US" sz="2000">
                <a:latin typeface="Arial" charset="0"/>
              </a:rPr>
              <a:t>Binary</a:t>
            </a: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3048000" y="54356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10" name="AutoShape 34"/>
          <p:cNvSpPr>
            <a:spLocks noChangeArrowheads="1"/>
          </p:cNvSpPr>
          <p:nvPr/>
        </p:nvSpPr>
        <p:spPr bwMode="auto">
          <a:xfrm rot="-1882380">
            <a:off x="5105400" y="4902200"/>
            <a:ext cx="1447800" cy="304800"/>
          </a:xfrm>
          <a:prstGeom prst="homePlate">
            <a:avLst>
              <a:gd name="adj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Loading</a:t>
            </a:r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>
            <a:off x="6324600" y="1778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75786" grpId="0" animBg="1"/>
      <p:bldP spid="75787" grpId="0" animBg="1"/>
      <p:bldP spid="75791" grpId="0" animBg="1"/>
      <p:bldP spid="75795" grpId="0" animBg="1"/>
      <p:bldP spid="75797" grpId="0" animBg="1"/>
      <p:bldP spid="75798" grpId="0" animBg="1"/>
      <p:bldP spid="75799" grpId="0" animBg="1"/>
      <p:bldP spid="75800" grpId="0" animBg="1"/>
      <p:bldP spid="75796" grpId="0" animBg="1"/>
      <p:bldP spid="75809" grpId="0" animBg="1"/>
      <p:bldP spid="75813" grpId="0" animBg="1"/>
      <p:bldP spid="75801" grpId="0" animBg="1"/>
      <p:bldP spid="75810" grpId="0" animBg="1"/>
      <p:bldP spid="758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81000" y="914400"/>
          <a:ext cx="8229600" cy="4675187"/>
        </p:xfrm>
        <a:graphic>
          <a:graphicData uri="http://schemas.openxmlformats.org/presentationml/2006/ole">
            <p:oleObj spid="_x0000_s29699" name="Visio" r:id="rId4" imgW="8513087" imgH="4500109" progId="">
              <p:embed/>
            </p:oleObj>
          </a:graphicData>
        </a:graphic>
      </p:graphicFrame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Instrumentation</a:t>
            </a:r>
            <a:endParaRPr lang="en-AU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6388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>
                <a:latin typeface="Arial Narrow" pitchFamily="34" charset="0"/>
              </a:rPr>
              <a:t>A special instruction (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chk</a:t>
            </a:r>
            <a:r>
              <a:rPr lang="en-US" sz="1600" b="1" dirty="0">
                <a:latin typeface="Arial Narrow" pitchFamily="34" charset="0"/>
              </a:rPr>
              <a:t>), with the checksum is inserted at the beginning of each logical basic block</a:t>
            </a:r>
            <a:endParaRPr lang="en-AU" sz="1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vid's theme">
  <a:themeElements>
    <a:clrScheme name="Microsoft Office Training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Microsoft Office Train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75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75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Microsoft Office 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Training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david's theme</Template>
  <TotalTime>1816</TotalTime>
  <Words>886</Words>
  <Application>Microsoft PowerPoint</Application>
  <PresentationFormat>On-screen Show (4:3)</PresentationFormat>
  <Paragraphs>328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david's theme</vt:lpstr>
      <vt:lpstr>Visio</vt:lpstr>
      <vt:lpstr>Chart</vt:lpstr>
      <vt:lpstr>Equation</vt:lpstr>
      <vt:lpstr>Slide 1</vt:lpstr>
      <vt:lpstr>Outline</vt:lpstr>
      <vt:lpstr>Code Injection Attacks</vt:lpstr>
      <vt:lpstr>Return Address Overwriting</vt:lpstr>
      <vt:lpstr>Heap Based Buffer Overflow</vt:lpstr>
      <vt:lpstr>Related Work</vt:lpstr>
      <vt:lpstr>Motivation </vt:lpstr>
      <vt:lpstr>IMPRES Architecture: An Overview</vt:lpstr>
      <vt:lpstr>Software Instrumentation</vt:lpstr>
      <vt:lpstr> Check-summing at Runtime</vt:lpstr>
      <vt:lpstr>Code Injection Attack Detection</vt:lpstr>
      <vt:lpstr>Contributions &amp; Limitations</vt:lpstr>
      <vt:lpstr>Code Integrity Violation Model</vt:lpstr>
      <vt:lpstr>Code Integrity Violation Model (2)</vt:lpstr>
      <vt:lpstr>Integrity Violation Detection</vt:lpstr>
      <vt:lpstr>Encryption Hardware</vt:lpstr>
      <vt:lpstr>Design Flow</vt:lpstr>
      <vt:lpstr>Evaluation</vt:lpstr>
      <vt:lpstr>Performance Overhead</vt:lpstr>
      <vt:lpstr>Hardware and Memory Overheads</vt:lpstr>
      <vt:lpstr>Fault Injection Analysis</vt:lpstr>
      <vt:lpstr>Error Detection Latency</vt:lpstr>
      <vt:lpstr>Summary and Conclusions</vt:lpstr>
      <vt:lpstr>Slide 24</vt:lpstr>
      <vt:lpstr>Slide 25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fgfdfgffg</dc:title>
  <dc:creator>UNSW</dc:creator>
  <cp:lastModifiedBy>Arjun</cp:lastModifiedBy>
  <cp:revision>250</cp:revision>
  <dcterms:created xsi:type="dcterms:W3CDTF">2005-12-15T04:58:47Z</dcterms:created>
  <dcterms:modified xsi:type="dcterms:W3CDTF">2009-04-12T09:40:04Z</dcterms:modified>
</cp:coreProperties>
</file>